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2" r:id="rId2"/>
    <p:sldId id="293" r:id="rId3"/>
    <p:sldId id="273" r:id="rId4"/>
    <p:sldId id="265" r:id="rId5"/>
    <p:sldId id="354" r:id="rId6"/>
    <p:sldId id="324" r:id="rId7"/>
    <p:sldId id="357" r:id="rId8"/>
    <p:sldId id="347" r:id="rId9"/>
    <p:sldId id="351" r:id="rId10"/>
    <p:sldId id="336" r:id="rId11"/>
    <p:sldId id="353" r:id="rId12"/>
    <p:sldId id="359" r:id="rId13"/>
    <p:sldId id="356" r:id="rId14"/>
    <p:sldId id="358" r:id="rId15"/>
    <p:sldId id="360" r:id="rId16"/>
    <p:sldId id="355" r:id="rId17"/>
    <p:sldId id="361" r:id="rId18"/>
    <p:sldId id="362" r:id="rId19"/>
    <p:sldId id="349" r:id="rId20"/>
    <p:sldId id="307" r:id="rId21"/>
    <p:sldId id="363" r:id="rId22"/>
    <p:sldId id="365" r:id="rId23"/>
    <p:sldId id="346" r:id="rId24"/>
    <p:sldId id="364" r:id="rId25"/>
    <p:sldId id="367" r:id="rId26"/>
    <p:sldId id="301" r:id="rId27"/>
    <p:sldId id="350" r:id="rId28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2E0"/>
    <a:srgbClr val="FF0A05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0" autoAdjust="0"/>
    <p:restoredTop sz="94648"/>
  </p:normalViewPr>
  <p:slideViewPr>
    <p:cSldViewPr snapToGrid="0" snapToObjects="1">
      <p:cViewPr>
        <p:scale>
          <a:sx n="100" d="100"/>
          <a:sy n="100" d="100"/>
        </p:scale>
        <p:origin x="-882" y="-324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0EBFA78-401E-4751-B96A-F5CE7076C9E8}" type="datetimeFigureOut">
              <a:rPr lang="ru-RU"/>
              <a:pPr>
                <a:defRPr/>
              </a:pPr>
              <a:t>14.04.2022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8431339-BA9B-4F8A-94AD-62286FAE21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791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EBC094-E222-44EB-B47B-1E026099775A}" type="datetimeFigureOut">
              <a:rPr lang="ru-RU"/>
              <a:pPr>
                <a:defRPr/>
              </a:pPr>
              <a:t>14.04.2022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84EF766-FE15-4FF9-9609-F9B3DFA526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6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91F3C5-9A68-4E1E-B185-7B86307BFE13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ru-RU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mtClean="0"/>
              <a:t>Теория вероятностей </a:t>
            </a:r>
            <a:r>
              <a:rPr lang="ru-RU" dirty="0" smtClean="0"/>
              <a:t>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969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9700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6647" y="572568"/>
            <a:ext cx="5884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>
                <a:solidFill>
                  <a:srgbClr val="6E32E0"/>
                </a:solidFill>
                <a:latin typeface="Roboto"/>
              </a:rPr>
              <a:t>Свойства нормального распределения</a:t>
            </a:r>
            <a:endParaRPr lang="ru-RU" sz="2400" i="1" dirty="0">
              <a:solidFill>
                <a:srgbClr val="6E32E0"/>
              </a:solidFill>
              <a:latin typeface="Roboto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7033212" y="1504060"/>
            <a:ext cx="4877534" cy="2504890"/>
            <a:chOff x="7033212" y="1504060"/>
            <a:chExt cx="4877534" cy="25048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212" y="1504060"/>
              <a:ext cx="4877534" cy="2504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Прямая со стрелкой 3"/>
            <p:cNvCxnSpPr/>
            <p:nvPr/>
          </p:nvCxnSpPr>
          <p:spPr>
            <a:xfrm>
              <a:off x="9554198" y="2397094"/>
              <a:ext cx="44438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/>
            <p:cNvCxnSpPr/>
            <p:nvPr/>
          </p:nvCxnSpPr>
          <p:spPr>
            <a:xfrm>
              <a:off x="9126909" y="2397093"/>
              <a:ext cx="44438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9468738" y="2053879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 smtClean="0">
                  <a:latin typeface="Cambria Math"/>
                  <a:ea typeface="Cambria Math"/>
                </a:rPr>
                <a:t> +</a:t>
              </a:r>
              <a:r>
                <a:rPr lang="ru-RU" dirty="0" smtClean="0">
                  <a:latin typeface="Cambria Math"/>
                  <a:ea typeface="Cambria Math"/>
                </a:rPr>
                <a:t>𝞼</a:t>
              </a:r>
              <a:endParaRPr lang="ru-R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01271" y="205245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 smtClean="0">
                  <a:latin typeface="Cambria Math"/>
                  <a:ea typeface="Cambria Math"/>
                </a:rPr>
                <a:t> -</a:t>
              </a:r>
              <a:r>
                <a:rPr lang="ru-RU" dirty="0" smtClean="0">
                  <a:latin typeface="Cambria Math"/>
                  <a:ea typeface="Cambria Math"/>
                </a:rPr>
                <a:t>𝞼</a:t>
              </a:r>
              <a:endParaRPr lang="ru-RU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55296" y="1316052"/>
                <a:ext cx="6377916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ru-RU" sz="2000" dirty="0" smtClean="0">
                    <a:solidFill>
                      <a:schemeClr val="tx1"/>
                    </a:solidFill>
                    <a:latin typeface="Roboto"/>
                  </a:rPr>
                  <a:t>Колоколообразная форма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ru-RU" sz="2000" dirty="0" smtClean="0">
                    <a:solidFill>
                      <a:schemeClr val="tx1"/>
                    </a:solidFill>
                    <a:latin typeface="Roboto"/>
                  </a:rPr>
                  <a:t>График симметричен оси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Roboto"/>
                  </a:rPr>
                  <a:t>y</a:t>
                </a:r>
                <a:endParaRPr lang="ru-RU" sz="2000" dirty="0" smtClean="0">
                  <a:solidFill>
                    <a:schemeClr val="tx1"/>
                  </a:solidFill>
                  <a:latin typeface="Roboto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ru-RU" sz="2000" dirty="0" smtClean="0">
                    <a:solidFill>
                      <a:schemeClr val="tx1"/>
                    </a:solidFill>
                    <a:latin typeface="Roboto"/>
                  </a:rPr>
                  <a:t>Площадь под дугой равна единице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ru-RU" sz="2000" dirty="0" smtClean="0">
                    <a:solidFill>
                      <a:schemeClr val="tx1"/>
                    </a:solidFill>
                    <a:latin typeface="Roboto"/>
                  </a:rPr>
                  <a:t>Показывает долю (вероятность) СВ меньше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Roboto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ru-RU" sz="2000" dirty="0" smtClean="0">
                    <a:latin typeface="Roboto"/>
                  </a:rPr>
                  <a:t>Значения среднего, медианы и моды совпадают</a:t>
                </a:r>
                <a:endParaRPr lang="ru-RU" sz="2000" dirty="0">
                  <a:solidFill>
                    <a:schemeClr val="tx1"/>
                  </a:solidFill>
                  <a:latin typeface="Roboto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6" y="1316052"/>
                <a:ext cx="6377916" cy="2400657"/>
              </a:xfrm>
              <a:prstGeom prst="rect">
                <a:avLst/>
              </a:prstGeom>
              <a:blipFill rotWithShape="1">
                <a:blip r:embed="rId3"/>
                <a:stretch>
                  <a:fillRect l="-860" b="-10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877161"/>
            <a:ext cx="10810875" cy="21367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ru-RU" sz="3100" i="1" dirty="0" smtClean="0">
                <a:latin typeface="Roboto"/>
                <a:ea typeface="Roboto"/>
                <a:cs typeface="Roboto"/>
              </a:rPr>
              <a:t>Правило трех сигм</a:t>
            </a:r>
            <a:r>
              <a:rPr lang="ru-RU" sz="2400" i="1" dirty="0" smtClean="0">
                <a:latin typeface="Roboto"/>
                <a:ea typeface="Roboto"/>
                <a:cs typeface="Roboto"/>
              </a:rPr>
              <a:t/>
            </a:r>
            <a:br>
              <a:rPr lang="ru-RU" sz="2400" i="1" dirty="0" smtClean="0">
                <a:latin typeface="Roboto"/>
                <a:ea typeface="Roboto"/>
                <a:cs typeface="Roboto"/>
              </a:rPr>
            </a:br>
            <a:r>
              <a:rPr lang="ru-RU" sz="2400" dirty="0" smtClean="0">
                <a:latin typeface="Roboto"/>
                <a:ea typeface="Roboto"/>
                <a:cs typeface="Roboto"/>
              </a:rPr>
              <a:t> </a:t>
            </a:r>
            <a:br>
              <a:rPr lang="ru-RU" sz="2400" dirty="0" smtClean="0">
                <a:latin typeface="Roboto"/>
                <a:ea typeface="Roboto"/>
                <a:cs typeface="Roboto"/>
              </a:rPr>
            </a:br>
            <a:r>
              <a:rPr lang="ru-RU" sz="2200" i="1" dirty="0" smtClean="0">
                <a:latin typeface="Roboto"/>
                <a:ea typeface="Roboto"/>
                <a:cs typeface="Roboto"/>
              </a:rPr>
              <a:t>На отрезке от −σ до +σ расположено около 68% наблюдений,</a:t>
            </a:r>
            <a:br>
              <a:rPr lang="ru-RU" sz="2200" i="1" dirty="0" smtClean="0">
                <a:latin typeface="Roboto"/>
                <a:ea typeface="Roboto"/>
                <a:cs typeface="Roboto"/>
              </a:rPr>
            </a:br>
            <a:r>
              <a:rPr lang="ru-RU" sz="2200" i="1" dirty="0" smtClean="0">
                <a:latin typeface="Roboto"/>
                <a:ea typeface="Roboto"/>
                <a:cs typeface="Roboto"/>
              </a:rPr>
              <a:t>от −2σ до +2σ - 95.4%,</a:t>
            </a:r>
            <a:br>
              <a:rPr lang="ru-RU" sz="2200" i="1" dirty="0" smtClean="0">
                <a:latin typeface="Roboto"/>
                <a:ea typeface="Roboto"/>
                <a:cs typeface="Roboto"/>
              </a:rPr>
            </a:br>
            <a:r>
              <a:rPr lang="ru-RU" sz="2200" i="1" dirty="0" smtClean="0">
                <a:latin typeface="Roboto"/>
                <a:ea typeface="Roboto"/>
                <a:cs typeface="Roboto"/>
              </a:rPr>
              <a:t>и от −3σ до +3σ - 99.72 % наблюдений:</a:t>
            </a:r>
            <a:endParaRPr lang="ru-RU" sz="2200" b="1" i="1" dirty="0" smtClean="0">
              <a:latin typeface="Roboto"/>
              <a:ea typeface="Roboto"/>
              <a:cs typeface="Roboto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41832" y="1273318"/>
            <a:ext cx="11323177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507" y="3376613"/>
            <a:ext cx="56292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703263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ru-RU" sz="2600" i="1" dirty="0" smtClean="0">
                <a:solidFill>
                  <a:srgbClr val="6E32E0"/>
                </a:solidFill>
                <a:latin typeface="Roboto"/>
              </a:rPr>
              <a:t>СТАНДАРТНОЕ НОРМАЛЬНОЕ РАСПРЕДЕЛЕНИЕ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3785187" y="2020553"/>
            <a:ext cx="4877534" cy="2504890"/>
            <a:chOff x="1784937" y="2389885"/>
            <a:chExt cx="4877534" cy="250489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937" y="2389885"/>
              <a:ext cx="4877534" cy="2504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191125" y="3272998"/>
                  <a:ext cx="12779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(0, 1)</m:t>
                        </m:r>
                      </m:oMath>
                    </m:oMathPara>
                  </a14:m>
                  <a:endParaRPr lang="ru-RU" dirty="0">
                    <a:solidFill>
                      <a:srgbClr val="6E32E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125" y="3272998"/>
                  <a:ext cx="1277979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009" name="TextBox 3"/>
              <p:cNvSpPr txBox="1">
                <a:spLocks noChangeArrowheads="1"/>
              </p:cNvSpPr>
              <p:nvPr/>
            </p:nvSpPr>
            <p:spPr bwMode="auto">
              <a:xfrm>
                <a:off x="1260475" y="320675"/>
                <a:ext cx="9158288" cy="82176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ru-RU" sz="2400" i="1" dirty="0" smtClean="0">
                    <a:solidFill>
                      <a:srgbClr val="6E32E0"/>
                    </a:solidFill>
                    <a:latin typeface="Roboto"/>
                  </a:rPr>
                  <a:t>Пример:</a:t>
                </a:r>
                <a:endParaRPr lang="en-US" sz="2400" i="1" dirty="0" smtClean="0">
                  <a:solidFill>
                    <a:srgbClr val="6E32E0"/>
                  </a:solidFill>
                  <a:latin typeface="Roboto"/>
                </a:endParaRPr>
              </a:p>
              <a:p>
                <a:endParaRPr lang="en-US" sz="2400" i="1" dirty="0">
                  <a:solidFill>
                    <a:srgbClr val="6E32E0"/>
                  </a:solidFill>
                  <a:latin typeface="Roboto"/>
                </a:endParaRPr>
              </a:p>
              <a:p>
                <a:r>
                  <a:rPr lang="ru-RU" i="1" dirty="0" smtClean="0">
                    <a:solidFill>
                      <a:schemeClr val="tx1"/>
                    </a:solidFill>
                    <a:latin typeface="Roboto"/>
                  </a:rPr>
                  <a:t>Найти </a:t>
                </a:r>
                <a:r>
                  <a:rPr lang="en-US" i="1" dirty="0" smtClean="0">
                    <a:solidFill>
                      <a:schemeClr val="tx1"/>
                    </a:solidFill>
                    <a:latin typeface="Roboto"/>
                  </a:rPr>
                  <a:t>P ( X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−2.42)</m:t>
                    </m:r>
                  </m:oMath>
                </a14:m>
                <a:endParaRPr lang="ru-RU" i="1" dirty="0">
                  <a:solidFill>
                    <a:schemeClr val="tx1"/>
                  </a:solidFill>
                  <a:latin typeface="Roboto"/>
                </a:endParaRPr>
              </a:p>
              <a:p>
                <a:endParaRPr lang="ru-RU" b="1" dirty="0">
                  <a:solidFill>
                    <a:schemeClr val="tx1"/>
                  </a:solidFill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  <a:p>
                <a:endParaRPr lang="ru-RU" b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3009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0475" y="320675"/>
                <a:ext cx="9158288" cy="8217634"/>
              </a:xfrm>
              <a:prstGeom prst="rect">
                <a:avLst/>
              </a:prstGeom>
              <a:blipFill rotWithShape="1">
                <a:blip r:embed="rId3"/>
                <a:stretch>
                  <a:fillRect l="-1065" t="-51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733549"/>
            <a:ext cx="4638273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63" y="147637"/>
            <a:ext cx="6505575" cy="656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695949"/>
            <a:ext cx="5264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https://www.ok-t.ru/studopediaru/baza4/2367314978102.files/image919.jpg</a:t>
            </a:r>
            <a:endParaRPr lang="ru-RU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947738"/>
            <a:ext cx="65436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76300" y="619125"/>
                <a:ext cx="2487604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Пример </a:t>
                </a:r>
              </a:p>
              <a:p>
                <a:endParaRPr lang="ru-RU" dirty="0"/>
              </a:p>
              <a:p>
                <a:r>
                  <a:rPr lang="ru-RU" i="1" dirty="0" smtClean="0">
                    <a:latin typeface="Roboto"/>
                  </a:rPr>
                  <a:t>Найти </a:t>
                </a:r>
                <a:r>
                  <a:rPr lang="en-US" i="1" dirty="0">
                    <a:latin typeface="Roboto"/>
                  </a:rPr>
                  <a:t>P ( 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−2.42)</m:t>
                    </m:r>
                  </m:oMath>
                </a14:m>
                <a:endParaRPr lang="en-US" i="1" dirty="0" smtClean="0">
                  <a:latin typeface="Roboto"/>
                  <a:ea typeface="Cambria Math"/>
                </a:endParaRPr>
              </a:p>
              <a:p>
                <a:endParaRPr lang="en-US" i="1" dirty="0" smtClean="0">
                  <a:latin typeface="Roboto"/>
                </a:endParaRPr>
              </a:p>
              <a:p>
                <a:r>
                  <a:rPr lang="en-US" i="1" dirty="0" smtClean="0">
                    <a:latin typeface="Roboto"/>
                  </a:rPr>
                  <a:t>1 – 0.0078 = 0.9922</a:t>
                </a:r>
              </a:p>
              <a:p>
                <a:endParaRPr lang="en-US" i="1" dirty="0">
                  <a:latin typeface="Roboto"/>
                </a:endParaRPr>
              </a:p>
              <a:p>
                <a:r>
                  <a:rPr lang="ru-RU" i="1" dirty="0" smtClean="0">
                    <a:latin typeface="Roboto"/>
                  </a:rPr>
                  <a:t>Ответ : 99.22%</a:t>
                </a:r>
                <a:endParaRPr lang="ru-RU" i="1" dirty="0">
                  <a:latin typeface="Roboto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619125"/>
                <a:ext cx="2487604" cy="2031325"/>
              </a:xfrm>
              <a:prstGeom prst="rect">
                <a:avLst/>
              </a:prstGeom>
              <a:blipFill rotWithShape="1">
                <a:blip r:embed="rId3"/>
                <a:stretch>
                  <a:fillRect l="-2206" t="-1502" b="-39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003" y="627062"/>
            <a:ext cx="1995487" cy="280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4151" y="3543300"/>
            <a:ext cx="3987800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4300" y="516632"/>
                <a:ext cx="3599703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i="1" dirty="0" smtClean="0">
                    <a:solidFill>
                      <a:srgbClr val="6E32E0"/>
                    </a:solidFill>
                    <a:latin typeface="Roboto"/>
                  </a:rPr>
                  <a:t>Пример </a:t>
                </a:r>
              </a:p>
              <a:p>
                <a:endParaRPr lang="ru-RU" dirty="0"/>
              </a:p>
              <a:p>
                <a:r>
                  <a:rPr lang="ru-RU" i="1" dirty="0" smtClean="0">
                    <a:latin typeface="Roboto"/>
                  </a:rPr>
                  <a:t>Х следует нормальному </a:t>
                </a:r>
              </a:p>
              <a:p>
                <a:r>
                  <a:rPr lang="ru-RU" i="1" dirty="0" smtClean="0">
                    <a:latin typeface="Roboto"/>
                  </a:rPr>
                  <a:t>стандартному распределению</a:t>
                </a:r>
                <a:endParaRPr lang="en-US" i="1" dirty="0" smtClean="0">
                  <a:latin typeface="Roboto"/>
                  <a:ea typeface="Cambria Math"/>
                </a:endParaRPr>
              </a:p>
              <a:p>
                <a:r>
                  <a:rPr lang="ru-RU" i="1" dirty="0" smtClean="0">
                    <a:latin typeface="Roboto"/>
                  </a:rPr>
                  <a:t>Какая доля значений в</a:t>
                </a:r>
              </a:p>
              <a:p>
                <a:r>
                  <a:rPr lang="ru-RU" i="1" dirty="0" smtClean="0">
                    <a:latin typeface="Roboto"/>
                  </a:rPr>
                  <a:t>интервале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ru-RU" i="1" smtClean="0">
                        <a:latin typeface="Cambria Math"/>
                        <a:ea typeface="Cambria Math"/>
                      </a:rPr>
                      <m:t>𝞼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?</m:t>
                    </m:r>
                  </m:oMath>
                </a14:m>
                <a:endParaRPr lang="ru-RU" i="1" dirty="0" smtClean="0">
                  <a:latin typeface="Roboto"/>
                </a:endParaRPr>
              </a:p>
              <a:p>
                <a:endParaRPr lang="ru-RU" i="1" dirty="0" smtClean="0">
                  <a:latin typeface="Roboto"/>
                </a:endParaRPr>
              </a:p>
              <a:p>
                <a:r>
                  <a:rPr lang="ru-RU" i="1" dirty="0" smtClean="0">
                    <a:latin typeface="Roboto"/>
                  </a:rPr>
                  <a:t>Вычислить с точностью</a:t>
                </a:r>
              </a:p>
              <a:p>
                <a:r>
                  <a:rPr lang="ru-RU" i="1" dirty="0" smtClean="0">
                    <a:latin typeface="Roboto"/>
                  </a:rPr>
                  <a:t>до сотых</a:t>
                </a:r>
                <a:endParaRPr lang="en-US" i="1" dirty="0" smtClean="0">
                  <a:latin typeface="Roboto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516632"/>
                <a:ext cx="3599703" cy="2585323"/>
              </a:xfrm>
              <a:prstGeom prst="rect">
                <a:avLst/>
              </a:prstGeom>
              <a:blipFill rotWithShape="1">
                <a:blip r:embed="rId4"/>
                <a:stretch>
                  <a:fillRect l="-1525" t="-1179" r="-1017" b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163"/>
            <a:ext cx="580072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6"/>
          <p:cNvSpPr txBox="1">
            <a:spLocks noChangeArrowheads="1"/>
          </p:cNvSpPr>
          <p:nvPr/>
        </p:nvSpPr>
        <p:spPr bwMode="auto">
          <a:xfrm>
            <a:off x="460375" y="968375"/>
            <a:ext cx="104346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i="1" dirty="0">
                <a:latin typeface="Roboto"/>
              </a:rPr>
              <a:t>Диаметр гаек следует нормальному распределению с </a:t>
            </a:r>
            <a:r>
              <a:rPr lang="en-US" i="1" dirty="0">
                <a:latin typeface="Roboto"/>
              </a:rPr>
              <a:t>mu= 5</a:t>
            </a:r>
            <a:r>
              <a:rPr lang="ru-RU" i="1" dirty="0">
                <a:latin typeface="Roboto"/>
              </a:rPr>
              <a:t> мм</a:t>
            </a:r>
            <a:r>
              <a:rPr lang="en-US" i="1" dirty="0">
                <a:latin typeface="Roboto"/>
              </a:rPr>
              <a:t>, </a:t>
            </a:r>
            <a:r>
              <a:rPr lang="ru-RU" i="1" dirty="0">
                <a:latin typeface="Roboto"/>
              </a:rPr>
              <a:t>дисперсией 0.36 мм2. Найти  пропорцию гаек с размером менее 3,78 мм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7" name="TextBox 9"/>
              <p:cNvSpPr txBox="1">
                <a:spLocks noChangeArrowheads="1"/>
              </p:cNvSpPr>
              <p:nvPr/>
            </p:nvSpPr>
            <p:spPr bwMode="auto">
              <a:xfrm>
                <a:off x="222250" y="2163757"/>
                <a:ext cx="4924425" cy="14458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ru-RU" dirty="0" smtClean="0">
                  <a:latin typeface="Times New Roman" pitchFamily="18" charset="0"/>
                </a:endParaRPr>
              </a:p>
              <a:p>
                <a:r>
                  <a:rPr lang="en-US" sz="2200" dirty="0">
                    <a:latin typeface="Times New Roman" pitchFamily="18" charset="0"/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20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ru-RU" sz="2200" i="1" dirty="0">
                            <a:latin typeface="Cambria Math"/>
                          </a:rPr>
                          <m:t>(3, 78 – 5)</m:t>
                        </m:r>
                      </m:num>
                      <m:den>
                        <m:r>
                          <a:rPr lang="ru-RU" sz="2200" i="1" dirty="0">
                            <a:latin typeface="Cambria Math"/>
                          </a:rPr>
                          <m:t>0,6</m:t>
                        </m:r>
                      </m:den>
                    </m:f>
                    <m:r>
                      <a:rPr lang="en-US" sz="2200" b="0" i="1" dirty="0" smtClean="0">
                        <a:latin typeface="Cambria Math"/>
                      </a:rPr>
                      <m:t>=−2.03</m:t>
                    </m:r>
                  </m:oMath>
                </a14:m>
                <a:endParaRPr lang="ru-RU" sz="2200" dirty="0">
                  <a:latin typeface="Times New Roman" pitchFamily="18" charset="0"/>
                </a:endParaRPr>
              </a:p>
              <a:p>
                <a:endParaRPr lang="ru-RU" dirty="0">
                  <a:latin typeface="Times New Roman" pitchFamily="18" charset="0"/>
                </a:endParaRPr>
              </a:p>
              <a:p>
                <a:r>
                  <a:rPr lang="ru-RU" dirty="0">
                    <a:latin typeface="Times New Roman" pitchFamily="18" charset="0"/>
                  </a:rPr>
                  <a:t>Р </a:t>
                </a:r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ru-RU" dirty="0">
                    <a:latin typeface="Times New Roman" pitchFamily="18" charset="0"/>
                  </a:rPr>
                  <a:t>=</a:t>
                </a:r>
                <a:r>
                  <a:rPr lang="en-US" dirty="0">
                    <a:latin typeface="Times New Roman" pitchFamily="18" charset="0"/>
                  </a:rPr>
                  <a:t>  0,0212 = </a:t>
                </a:r>
                <a:r>
                  <a:rPr lang="ru-RU" dirty="0">
                    <a:latin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</a:rPr>
                  <a:t>2, 12 %</a:t>
                </a:r>
                <a:endParaRPr lang="ru-RU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7107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250" y="2163757"/>
                <a:ext cx="4924425" cy="1445845"/>
              </a:xfrm>
              <a:prstGeom prst="rect">
                <a:avLst/>
              </a:prstGeom>
              <a:blipFill rotWithShape="1">
                <a:blip r:embed="rId2"/>
                <a:stretch>
                  <a:fillRect l="-1485" b="-590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460375" y="282059"/>
            <a:ext cx="1023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6E32E0"/>
                </a:solidFill>
                <a:latin typeface="Roboto"/>
              </a:rPr>
              <a:t>Пример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874" y="1841493"/>
            <a:ext cx="3520164" cy="183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3743326"/>
            <a:ext cx="3448050" cy="185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904" y="1848543"/>
            <a:ext cx="5440734" cy="378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62025" y="933450"/>
                <a:ext cx="8029575" cy="1386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i="1" dirty="0" smtClean="0">
                    <a:solidFill>
                      <a:srgbClr val="6E32E0"/>
                    </a:solidFill>
                    <a:latin typeface="Roboto"/>
                  </a:rPr>
                  <a:t>Теорема : </a:t>
                </a:r>
              </a:p>
              <a:p>
                <a:endParaRPr lang="ru-RU" sz="2400" i="1" dirty="0">
                  <a:solidFill>
                    <a:srgbClr val="6E32E0"/>
                  </a:solidFill>
                  <a:latin typeface="Roboto"/>
                </a:endParaRPr>
              </a:p>
              <a:p>
                <a:r>
                  <a:rPr lang="ru-RU" sz="2600" i="1" dirty="0" smtClean="0">
                    <a:solidFill>
                      <a:schemeClr val="tx1"/>
                    </a:solidFill>
                    <a:latin typeface="Roboto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/>
                      </a:rPr>
                      <m:t>~ 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/>
                      </a:rPr>
                      <m:t>𝑁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μ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, 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𝞼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ru-RU" sz="2600" i="1" dirty="0" smtClean="0">
                    <a:solidFill>
                      <a:schemeClr val="tx1"/>
                    </a:solidFill>
                    <a:latin typeface="Roboto"/>
                  </a:rPr>
                  <a:t> тогда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/>
                      </a:rPr>
                      <m:t>𝑍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μ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𝞼</m:t>
                        </m:r>
                      </m:den>
                    </m:f>
                  </m:oMath>
                </a14:m>
                <a:r>
                  <a:rPr lang="ru-RU" sz="2600" i="1" dirty="0" smtClean="0">
                    <a:solidFill>
                      <a:schemeClr val="tx1"/>
                    </a:solidFill>
                    <a:latin typeface="Roboto"/>
                  </a:rPr>
                  <a:t> </a:t>
                </a:r>
                <a:r>
                  <a:rPr lang="en-US" sz="2600" i="1" dirty="0" smtClean="0">
                    <a:solidFill>
                      <a:schemeClr val="tx1"/>
                    </a:solidFill>
                    <a:latin typeface="Roboto"/>
                  </a:rPr>
                  <a:t> ~ N (0,1)</a:t>
                </a:r>
                <a:endParaRPr lang="ru-RU" sz="2600" i="1" dirty="0">
                  <a:solidFill>
                    <a:schemeClr val="tx1"/>
                  </a:solidFill>
                  <a:latin typeface="Roboto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" y="933450"/>
                <a:ext cx="8029575" cy="1386020"/>
              </a:xfrm>
              <a:prstGeom prst="rect">
                <a:avLst/>
              </a:prstGeom>
              <a:blipFill rotWithShape="1">
                <a:blip r:embed="rId2"/>
                <a:stretch>
                  <a:fillRect l="-1367" t="-3084" b="-4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2425" y="804565"/>
            <a:ext cx="5365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>
                <a:solidFill>
                  <a:srgbClr val="6E32E0"/>
                </a:solidFill>
              </a:rPr>
              <a:t>Центральная предел</a:t>
            </a:r>
            <a:r>
              <a:rPr lang="ru-RU" sz="2400" i="1" dirty="0">
                <a:solidFill>
                  <a:srgbClr val="6E32E0"/>
                </a:solidFill>
              </a:rPr>
              <a:t>ь</a:t>
            </a:r>
            <a:r>
              <a:rPr lang="ru-RU" sz="2400" i="1" dirty="0" smtClean="0">
                <a:solidFill>
                  <a:srgbClr val="6E32E0"/>
                </a:solidFill>
              </a:rPr>
              <a:t>ная теорема</a:t>
            </a:r>
            <a:endParaRPr lang="ru-RU" sz="2400" i="1" dirty="0">
              <a:solidFill>
                <a:srgbClr val="6E32E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3062" y="1733550"/>
                <a:ext cx="10980738" cy="2252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2000" i="1" dirty="0" smtClean="0"/>
                  <a:t>Пусть генеральная совокупность имеет любое распределение с средним арифметическим </a:t>
                </a:r>
                <a:r>
                  <a:rPr lang="el-GR" sz="2000" i="1" dirty="0" smtClean="0">
                    <a:latin typeface="Arial"/>
                    <a:cs typeface="Arial"/>
                  </a:rPr>
                  <a:t>μ</a:t>
                </a:r>
                <a:r>
                  <a:rPr lang="ru-RU" sz="2000" i="1" dirty="0" smtClean="0">
                    <a:latin typeface="Arial"/>
                    <a:cs typeface="Arial"/>
                  </a:rPr>
                  <a:t> и дисперсией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latin typeface="Cambria Math"/>
                            <a:cs typeface="Arial"/>
                          </a:rPr>
                        </m:ctrlPr>
                      </m:sSupPr>
                      <m:e>
                        <m:r>
                          <a:rPr lang="ru-RU" sz="2000" i="1" smtClean="0">
                            <a:latin typeface="Cambria Math"/>
                            <a:ea typeface="Cambria Math"/>
                            <a:cs typeface="Arial"/>
                          </a:rPr>
                          <m:t>𝞼</m:t>
                        </m:r>
                      </m:e>
                      <m:sup>
                        <m:r>
                          <a:rPr lang="ru-RU" sz="2000" b="0" i="1" smtClean="0">
                            <a:latin typeface="Cambria Math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ru-RU" sz="2000" b="0" i="1" smtClean="0">
                        <a:latin typeface="Cambria Math"/>
                        <a:cs typeface="Arial"/>
                      </a:rPr>
                      <m:t>, </m:t>
                    </m:r>
                  </m:oMath>
                </a14:m>
                <a:r>
                  <a:rPr lang="ru-RU" sz="2000" i="1" dirty="0" smtClean="0"/>
                  <a:t> тогда</a:t>
                </a:r>
              </a:p>
              <a:p>
                <a:endParaRPr lang="ru-RU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40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4000" b="0" i="1" smtClean="0">
                        <a:latin typeface="Cambria Math"/>
                      </a:rPr>
                      <m:t> 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 (</m:t>
                    </m:r>
                    <m:r>
                      <a:rPr lang="el-GR" sz="4000" i="1" dirty="0" smtClean="0">
                        <a:latin typeface="Cambria Math"/>
                        <a:cs typeface="Arial"/>
                      </a:rPr>
                      <m:t>𝜇</m:t>
                    </m:r>
                  </m:oMath>
                </a14:m>
                <a:r>
                  <a:rPr lang="en-US" sz="4000" dirty="0" smtClean="0">
                    <a:latin typeface="Arial"/>
                    <a:cs typeface="Arial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/>
                            <a:cs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4000" i="1">
                                <a:latin typeface="Cambria Math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ru-RU" sz="4000" i="1">
                                <a:latin typeface="Cambria Math"/>
                                <a:ea typeface="Cambria Math"/>
                                <a:cs typeface="Arial"/>
                              </a:rPr>
                              <m:t>𝞼</m:t>
                            </m:r>
                          </m:e>
                          <m:sup>
                            <m:r>
                              <a:rPr lang="ru-RU" sz="4000" i="1">
                                <a:latin typeface="Cambria Math"/>
                                <a:cs typeface="Arial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/>
                            <a:cs typeface="Arial"/>
                          </a:rPr>
                          <m:t>𝑛</m:t>
                        </m:r>
                      </m:den>
                    </m:f>
                    <m:r>
                      <a:rPr lang="en-US" sz="4000" b="0" i="0" smtClean="0">
                        <a:latin typeface="Cambria Math"/>
                        <a:cs typeface="Arial"/>
                      </a:rPr>
                      <m:t>)</m:t>
                    </m:r>
                  </m:oMath>
                </a14:m>
                <a:endParaRPr lang="ru-RU" sz="4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2" y="1733550"/>
                <a:ext cx="10980738" cy="2252924"/>
              </a:xfrm>
              <a:prstGeom prst="rect">
                <a:avLst/>
              </a:prstGeom>
              <a:blipFill rotWithShape="1">
                <a:blip r:embed="rId2"/>
                <a:stretch>
                  <a:fillRect l="-555" b="-43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5"/>
          <p:cNvSpPr txBox="1">
            <a:spLocks noChangeArrowheads="1"/>
          </p:cNvSpPr>
          <p:nvPr/>
        </p:nvSpPr>
        <p:spPr bwMode="auto">
          <a:xfrm>
            <a:off x="685799" y="1695450"/>
            <a:ext cx="4071938" cy="36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Распределение случайной величины</a:t>
            </a:r>
            <a:r>
              <a:rPr lang="en-US" dirty="0">
                <a:latin typeface="Times New Roman" pitchFamily="18" charset="0"/>
              </a:rPr>
              <a:t> X</a:t>
            </a:r>
          </a:p>
          <a:p>
            <a:endParaRPr lang="en-US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Распределение среднего арифметического выборки случайной величины Х  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148260" y="1072634"/>
            <a:ext cx="6638925" cy="5250895"/>
            <a:chOff x="5148260" y="1072634"/>
            <a:chExt cx="6638925" cy="525089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5943" y="3629803"/>
              <a:ext cx="3933825" cy="229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260" y="1072634"/>
              <a:ext cx="6638925" cy="203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Прямоугольник 1"/>
                <p:cNvSpPr/>
                <p:nvPr/>
              </p:nvSpPr>
              <p:spPr>
                <a:xfrm>
                  <a:off x="8467723" y="3110984"/>
                  <a:ext cx="3816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dirty="0">
                            <a:latin typeface="Cambria Math"/>
                            <a:cs typeface="Arial"/>
                          </a:rPr>
                          <m:t>𝜇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2" name="Прямоугольник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3" y="3110984"/>
                  <a:ext cx="381643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Прямоугольник 8"/>
                <p:cNvSpPr/>
                <p:nvPr/>
              </p:nvSpPr>
              <p:spPr>
                <a:xfrm>
                  <a:off x="8602035" y="5954197"/>
                  <a:ext cx="3816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dirty="0">
                            <a:latin typeface="Cambria Math"/>
                            <a:cs typeface="Arial"/>
                          </a:rPr>
                          <m:t>𝜇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9" name="Прямоугольник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2035" y="5954197"/>
                  <a:ext cx="381643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Прямоугольник 2"/>
                <p:cNvSpPr/>
                <p:nvPr/>
              </p:nvSpPr>
              <p:spPr>
                <a:xfrm>
                  <a:off x="8983678" y="3947959"/>
                  <a:ext cx="1592551" cy="5241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(</m:t>
                      </m:r>
                      <m:r>
                        <a:rPr lang="el-GR" i="1" dirty="0">
                          <a:latin typeface="Cambria Math"/>
                          <a:cs typeface="Arial"/>
                        </a:rPr>
                        <m:t>𝜇</m:t>
                      </m:r>
                    </m:oMath>
                  </a14:m>
                  <a:r>
                    <a:rPr lang="en-US" dirty="0">
                      <a:latin typeface="Arial"/>
                      <a:cs typeface="Arial"/>
                    </a:rPr>
                    <a:t>,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  <a:cs typeface="Arial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latin typeface="Cambria Math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/>
                                  <a:ea typeface="Cambria Math"/>
                                  <a:cs typeface="Arial"/>
                                </a:rPr>
                                <m:t>𝞼</m:t>
                              </m:r>
                            </m:e>
                            <m:sup>
                              <m:r>
                                <a:rPr lang="ru-RU" i="1">
                                  <a:latin typeface="Cambria Math"/>
                                  <a:cs typeface="Arial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/>
                              <a:cs typeface="Arial"/>
                            </a:rPr>
                            <m:t>𝑛</m:t>
                          </m:r>
                        </m:den>
                      </m:f>
                      <m:r>
                        <a:rPr lang="en-US">
                          <a:latin typeface="Cambria Math"/>
                          <a:cs typeface="Arial"/>
                        </a:rPr>
                        <m:t>)</m:t>
                      </m:r>
                    </m:oMath>
                  </a14:m>
                  <a:endParaRPr lang="ru-RU" dirty="0"/>
                </a:p>
              </p:txBody>
            </p:sp>
          </mc:Choice>
          <mc:Fallback>
            <p:sp>
              <p:nvSpPr>
                <p:cNvPr id="3" name="Прямоугольник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3678" y="3947959"/>
                  <a:ext cx="1592551" cy="52418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581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Прямая со стрелкой 4"/>
            <p:cNvCxnSpPr/>
            <p:nvPr/>
          </p:nvCxnSpPr>
          <p:spPr>
            <a:xfrm>
              <a:off x="8658544" y="1800225"/>
              <a:ext cx="52355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Прямоугольник 6"/>
                <p:cNvSpPr/>
                <p:nvPr/>
              </p:nvSpPr>
              <p:spPr>
                <a:xfrm>
                  <a:off x="8718985" y="1510784"/>
                  <a:ext cx="4026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>
                            <a:latin typeface="Cambria Math"/>
                            <a:ea typeface="Cambria Math"/>
                            <a:cs typeface="Arial"/>
                          </a:rPr>
                          <m:t>𝞼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7" name="Прямоугольник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8985" y="1510784"/>
                  <a:ext cx="402674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246421" y="5389563"/>
                <a:ext cx="30394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1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ru-RU" sz="1400" i="1">
                            <a:latin typeface="Cambria Math"/>
                            <a:ea typeface="Cambria Math"/>
                            <a:cs typeface="Arial"/>
                          </a:rPr>
                          <m:t>𝞼</m:t>
                        </m:r>
                        <m:r>
                          <m:rPr>
                            <m:nor/>
                          </m:rPr>
                          <a:rPr lang="ru-RU" sz="1400" dirty="0"/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140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400" dirty="0" smtClean="0"/>
                  <a:t> - </a:t>
                </a:r>
                <a:r>
                  <a:rPr lang="ru-RU" sz="1400" dirty="0" smtClean="0"/>
                  <a:t>стандартная ошибка среднего</a:t>
                </a:r>
                <a:endParaRPr lang="ru-RU" sz="1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421" y="5389563"/>
                <a:ext cx="3039422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2114550"/>
            <a:ext cx="10282237" cy="2897188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30723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143500"/>
            <a:ext cx="9918700" cy="1422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b="1" smtClean="0">
                <a:latin typeface="Roboto"/>
                <a:ea typeface="Roboto"/>
                <a:cs typeface="Roboto"/>
              </a:rPr>
              <a:t>Непрерывные случайные величины.</a:t>
            </a:r>
            <a:r>
              <a:rPr lang="en-US" b="1" smtClean="0">
                <a:latin typeface="Roboto"/>
                <a:ea typeface="Roboto"/>
                <a:cs typeface="Roboto"/>
              </a:rPr>
              <a:t> </a:t>
            </a:r>
            <a:r>
              <a:rPr lang="ru-RU" b="1" smtClean="0">
                <a:latin typeface="Roboto"/>
                <a:ea typeface="Roboto"/>
                <a:cs typeface="Roboto"/>
              </a:rPr>
              <a:t>Функция распределения и плотность распределения вероятностей.</a:t>
            </a:r>
            <a:r>
              <a:rPr lang="en-US" b="1" smtClean="0">
                <a:latin typeface="Roboto"/>
                <a:ea typeface="Roboto"/>
                <a:cs typeface="Roboto"/>
              </a:rPr>
              <a:t> </a:t>
            </a:r>
            <a:r>
              <a:rPr lang="ru-RU" b="1" smtClean="0">
                <a:latin typeface="Roboto"/>
                <a:ea typeface="Roboto"/>
                <a:cs typeface="Roboto"/>
              </a:rPr>
              <a:t>Равномерное и нормальное распределение. Центральная предельная теорема</a:t>
            </a: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pic>
        <p:nvPicPr>
          <p:cNvPr id="30724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</a:t>
            </a:r>
            <a:r>
              <a:rPr lang="en-US" sz="2200">
                <a:latin typeface="Roboto"/>
                <a:ea typeface="Roboto"/>
                <a:cs typeface="Roboto"/>
              </a:rPr>
              <a:t>4</a:t>
            </a:r>
            <a:endParaRPr lang="ru-RU" sz="22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Рисунок 3" descr="4.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2897186"/>
            <a:ext cx="665797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Text Box 5"/>
              <p:cNvSpPr txBox="1">
                <a:spLocks noChangeArrowheads="1"/>
              </p:cNvSpPr>
              <p:nvPr/>
            </p:nvSpPr>
            <p:spPr bwMode="auto">
              <a:xfrm>
                <a:off x="831850" y="452438"/>
                <a:ext cx="10198100" cy="18466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ru-RU" sz="2400" i="1" dirty="0">
                    <a:solidFill>
                      <a:srgbClr val="6E32E0"/>
                    </a:solidFill>
                  </a:rPr>
                  <a:t>РАВНОМЕРНОЕ РАСПРЕДЕЛЕНИЕ</a:t>
                </a: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i="1" dirty="0" smtClean="0">
                    <a:solidFill>
                      <a:srgbClr val="6E32E0"/>
                    </a:solidFill>
                    <a:latin typeface="Roboto"/>
                  </a:rPr>
                  <a:t>        </a:t>
                </a:r>
                <a:r>
                  <a:rPr lang="ru-RU" i="1" dirty="0" smtClean="0">
                    <a:solidFill>
                      <a:srgbClr val="6E32E0"/>
                    </a:solidFill>
                    <a:latin typeface="Roboto"/>
                  </a:rPr>
                  <a:t>Непрерывная</a:t>
                </a:r>
                <a:r>
                  <a:rPr lang="ru-RU" i="1" dirty="0" smtClean="0">
                    <a:latin typeface="Roboto"/>
                  </a:rPr>
                  <a:t> </a:t>
                </a:r>
                <a:r>
                  <a:rPr lang="ru-RU" i="1" dirty="0">
                    <a:latin typeface="Roboto"/>
                  </a:rPr>
                  <a:t>случайная величина </a:t>
                </a:r>
                <a:r>
                  <a:rPr lang="ru-RU" i="1" dirty="0">
                    <a:solidFill>
                      <a:srgbClr val="6E32E0"/>
                    </a:solidFill>
                    <a:latin typeface="Roboto"/>
                  </a:rPr>
                  <a:t>равномерно</a:t>
                </a:r>
                <a:r>
                  <a:rPr lang="ru-RU" i="1" dirty="0">
                    <a:latin typeface="Roboto"/>
                  </a:rPr>
                  <a:t> распределена на отрезке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𝑎𝑏</m:t>
                    </m:r>
                  </m:oMath>
                </a14:m>
                <a:r>
                  <a:rPr lang="ru-RU" i="1" dirty="0">
                    <a:latin typeface="Roboto"/>
                  </a:rPr>
                  <a:t>, если </a:t>
                </a:r>
                <a:r>
                  <a:rPr lang="ru-RU" i="1" dirty="0">
                    <a:solidFill>
                      <a:srgbClr val="6E32E0"/>
                    </a:solidFill>
                    <a:latin typeface="Roboto"/>
                  </a:rPr>
                  <a:t>плотность распределения вероятностей </a:t>
                </a:r>
                <a:r>
                  <a:rPr lang="ru-RU" i="1" dirty="0">
                    <a:latin typeface="Roboto"/>
                  </a:rPr>
                  <a:t>ее равна нулю за пределами отрезка и равна постоянной величине внутри него</a:t>
                </a:r>
              </a:p>
            </p:txBody>
          </p:sp>
        </mc:Choice>
        <mc:Fallback xmlns="">
          <p:sp>
            <p:nvSpPr>
              <p:cNvPr id="5222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1850" y="452438"/>
                <a:ext cx="10198100" cy="1846659"/>
              </a:xfrm>
              <a:prstGeom prst="rect">
                <a:avLst/>
              </a:prstGeom>
              <a:blipFill rotWithShape="1">
                <a:blip r:embed="rId3"/>
                <a:stretch>
                  <a:fillRect l="-478" t="-2310" b="-16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 descr="4.3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2013" y="2112962"/>
            <a:ext cx="4778375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7100888" y="5654159"/>
            <a:ext cx="50181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i="1" dirty="0"/>
              <a:t>График плотности равномерного распределения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1225" y="290810"/>
            <a:ext cx="948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>
                <a:solidFill>
                  <a:srgbClr val="6E32E0"/>
                </a:solidFill>
              </a:rPr>
              <a:t>Равномерное распределение непрерывной случайной величины</a:t>
            </a:r>
            <a:endParaRPr lang="ru-RU" sz="2400" i="1" dirty="0">
              <a:solidFill>
                <a:srgbClr val="6E32E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252538"/>
            <a:ext cx="34575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8121" y="4537978"/>
                <a:ext cx="111908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dirty="0" smtClean="0"/>
                  <a:t>       Вероятность </a:t>
                </a:r>
                <a:r>
                  <a:rPr lang="en-US" i="1" dirty="0" smtClean="0">
                    <a:latin typeface="+mj-lt"/>
                  </a:rPr>
                  <a:t>P</a:t>
                </a:r>
                <a:r>
                  <a:rPr lang="en-US" dirty="0" smtClean="0"/>
                  <a:t> </a:t>
                </a:r>
                <a:r>
                  <a:rPr lang="ru-RU" dirty="0" smtClean="0"/>
                  <a:t>попадания величины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в интервал</a:t>
                </a:r>
                <a:r>
                  <a:rPr lang="en-US" dirty="0" smtClean="0"/>
                  <a:t> </a:t>
                </a:r>
                <a:r>
                  <a:rPr lang="ru-RU" dirty="0" smtClean="0"/>
                  <a:t>между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 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𝑏</m:t>
                    </m:r>
                  </m:oMath>
                </a14:m>
                <a:r>
                  <a:rPr lang="ru-RU" dirty="0" smtClean="0"/>
                  <a:t> равна площади под графиком функции плотности вероятностей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21" y="4537978"/>
                <a:ext cx="11190893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436"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9675" y="295275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solidFill>
                  <a:srgbClr val="6E32E0"/>
                </a:solidFill>
              </a:rPr>
              <a:t>Пример</a:t>
            </a:r>
            <a:endParaRPr lang="ru-RU" i="1" dirty="0">
              <a:solidFill>
                <a:srgbClr val="6E32E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971550"/>
            <a:ext cx="949642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 smtClean="0"/>
              <a:t>Посадка на самолет задерживается на 30 минут.</a:t>
            </a:r>
          </a:p>
          <a:p>
            <a:pPr>
              <a:lnSpc>
                <a:spcPct val="150000"/>
              </a:lnSpc>
            </a:pPr>
            <a:r>
              <a:rPr lang="ru-RU" i="1" dirty="0" smtClean="0"/>
              <a:t>Найти вероятность, что посадка начнется между 20 и 30 минутами.</a:t>
            </a:r>
            <a:endParaRPr lang="ru-RU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2843213"/>
            <a:ext cx="44862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460375"/>
            <a:ext cx="10810875" cy="1169988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2800" b="1" dirty="0" smtClean="0"/>
              <a:t>                                      </a:t>
            </a:r>
            <a:r>
              <a:rPr lang="ru-RU" sz="2800" i="1" dirty="0" smtClean="0">
                <a:solidFill>
                  <a:srgbClr val="6E32E0"/>
                </a:solidFill>
              </a:rPr>
              <a:t>Равномерное распределение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343025" y="4819650"/>
            <a:ext cx="4932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График функции равномерного </a:t>
            </a:r>
            <a:r>
              <a:rPr lang="ru-RU" sz="1600" i="1" dirty="0" smtClean="0"/>
              <a:t>распределения</a:t>
            </a:r>
            <a:endParaRPr lang="ru-RU" sz="16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2362200"/>
            <a:ext cx="31718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490662"/>
            <a:ext cx="40386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11880"/>
            <a:ext cx="36385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334250" y="700088"/>
                <a:ext cx="1907125" cy="2278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b="0" i="1" dirty="0" smtClean="0">
                  <a:latin typeface="Cambria Math"/>
                </a:endParaRPr>
              </a:p>
              <a:p>
                <a:endParaRPr 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50" y="700088"/>
                <a:ext cx="1907125" cy="227844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6810375" y="381000"/>
            <a:ext cx="3676650" cy="2076450"/>
          </a:xfrm>
          <a:prstGeom prst="rect">
            <a:avLst/>
          </a:prstGeom>
          <a:noFill/>
          <a:ln w="38100">
            <a:solidFill>
              <a:srgbClr val="6E32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19940" y="3926297"/>
                <a:ext cx="2109360" cy="2826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/>
                        </a:rPr>
                        <m:t>  </m:t>
                      </m:r>
                      <m:r>
                        <a:rPr lang="en-US" i="1" smtClean="0">
                          <a:latin typeface="Cambria Math"/>
                        </a:rPr>
                        <m:t>𝑎</m:t>
                      </m:r>
                      <m:r>
                        <a:rPr lang="en-US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/>
                        </a:rPr>
                        <m:t>  </m:t>
                      </m:r>
                      <m:r>
                        <a:rPr lang="en-US" i="1">
                          <a:latin typeface="Cambria Math"/>
                        </a:rPr>
                        <m:t>𝑏</m:t>
                      </m:r>
                      <m:r>
                        <a:rPr lang="en-US" i="1">
                          <a:latin typeface="Cambria Math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2+8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𝐷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(8−2)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940" y="3926297"/>
                <a:ext cx="2109360" cy="28269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8176" y="3076795"/>
            <a:ext cx="11268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 smtClean="0">
                <a:solidFill>
                  <a:srgbClr val="6E32E0"/>
                </a:solidFill>
              </a:rPr>
              <a:t>Пример</a:t>
            </a:r>
            <a:r>
              <a:rPr lang="ru-RU" dirty="0" smtClean="0"/>
              <a:t>: найти математическое ожидание и дисперсию равномерно распределенной величины на отрезке от 2 до 8</a:t>
            </a:r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5"/>
          <p:cNvSpPr txBox="1">
            <a:spLocks noChangeArrowheads="1"/>
          </p:cNvSpPr>
          <p:nvPr/>
        </p:nvSpPr>
        <p:spPr bwMode="auto">
          <a:xfrm>
            <a:off x="646112" y="3581400"/>
            <a:ext cx="1194593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ru-RU" sz="2400" i="1" dirty="0" smtClean="0">
                <a:solidFill>
                  <a:schemeClr val="bg1"/>
                </a:solidFill>
              </a:rPr>
              <a:t>2) Взята выборка </a:t>
            </a:r>
            <a:r>
              <a:rPr lang="ru-RU" sz="2400" i="1" dirty="0">
                <a:solidFill>
                  <a:schemeClr val="bg1"/>
                </a:solidFill>
              </a:rPr>
              <a:t>размером</a:t>
            </a:r>
            <a:r>
              <a:rPr lang="en-US" sz="2400" i="1" dirty="0">
                <a:solidFill>
                  <a:schemeClr val="bg1"/>
                </a:solidFill>
              </a:rPr>
              <a:t> n=10 </a:t>
            </a:r>
            <a:r>
              <a:rPr lang="ru-RU" sz="2400" i="1" dirty="0">
                <a:solidFill>
                  <a:schemeClr val="bg1"/>
                </a:solidFill>
              </a:rPr>
              <a:t>из нормально распределенной </a:t>
            </a:r>
            <a:r>
              <a:rPr lang="en-US" sz="2400" i="1" dirty="0" smtClean="0">
                <a:solidFill>
                  <a:schemeClr val="bg1"/>
                </a:solidFill>
              </a:rPr>
              <a:t>c</a:t>
            </a:r>
            <a:r>
              <a:rPr lang="ru-RU" sz="2400" i="1" dirty="0" err="1" smtClean="0">
                <a:solidFill>
                  <a:schemeClr val="bg1"/>
                </a:solidFill>
              </a:rPr>
              <a:t>овокупности</a:t>
            </a:r>
            <a:endParaRPr lang="en-US" sz="2400" i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ru-RU" sz="2400" i="1" dirty="0" smtClean="0">
                <a:solidFill>
                  <a:schemeClr val="bg1"/>
                </a:solidFill>
              </a:rPr>
              <a:t> </a:t>
            </a:r>
            <a:r>
              <a:rPr lang="ru-RU" sz="2400" i="1" dirty="0">
                <a:solidFill>
                  <a:schemeClr val="bg1"/>
                </a:solidFill>
              </a:rPr>
              <a:t>с дисперсией 25 и средним арифметическим </a:t>
            </a:r>
            <a:r>
              <a:rPr lang="en-US" sz="2400" i="1" dirty="0">
                <a:solidFill>
                  <a:schemeClr val="bg1"/>
                </a:solidFill>
              </a:rPr>
              <a:t>mu</a:t>
            </a:r>
            <a:r>
              <a:rPr lang="ru-RU" sz="2400" i="1" dirty="0">
                <a:solidFill>
                  <a:schemeClr val="bg1"/>
                </a:solidFill>
              </a:rPr>
              <a:t> =</a:t>
            </a:r>
            <a:r>
              <a:rPr lang="ru-RU" sz="2400" i="1" dirty="0" smtClean="0">
                <a:solidFill>
                  <a:schemeClr val="bg1"/>
                </a:solidFill>
              </a:rPr>
              <a:t>2</a:t>
            </a:r>
            <a:r>
              <a:rPr lang="en-US" sz="2400" i="1" dirty="0" smtClean="0">
                <a:solidFill>
                  <a:schemeClr val="bg1"/>
                </a:solidFill>
              </a:rPr>
              <a:t>, </a:t>
            </a:r>
            <a:r>
              <a:rPr lang="ru-RU" sz="2400" i="1" dirty="0" smtClean="0">
                <a:solidFill>
                  <a:schemeClr val="bg1"/>
                </a:solidFill>
              </a:rPr>
              <a:t>тогда:</a:t>
            </a:r>
            <a:endParaRPr lang="ru-RU" sz="2400" i="1" dirty="0">
              <a:solidFill>
                <a:schemeClr val="bg1"/>
              </a:solidFill>
            </a:endParaRPr>
          </a:p>
        </p:txBody>
      </p:sp>
      <p:sp>
        <p:nvSpPr>
          <p:cNvPr id="59396" name="Text Box 7"/>
          <p:cNvSpPr txBox="1">
            <a:spLocks noChangeArrowheads="1"/>
          </p:cNvSpPr>
          <p:nvPr/>
        </p:nvSpPr>
        <p:spPr bwMode="auto">
          <a:xfrm>
            <a:off x="1169988" y="4445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 i="1" dirty="0">
                <a:solidFill>
                  <a:srgbClr val="6E32E0"/>
                </a:solidFill>
              </a:rPr>
              <a:t>Проверь </a:t>
            </a:r>
            <a:r>
              <a:rPr lang="ru-RU" sz="2400" i="1" dirty="0" smtClean="0">
                <a:solidFill>
                  <a:srgbClr val="6E32E0"/>
                </a:solidFill>
              </a:rPr>
              <a:t>себя</a:t>
            </a:r>
            <a:endParaRPr lang="ru-RU" sz="2400" i="1" dirty="0">
              <a:solidFill>
                <a:srgbClr val="6E32E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2474" y="1924509"/>
                <a:ext cx="8029575" cy="1429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i="1" dirty="0" smtClean="0">
                    <a:solidFill>
                      <a:schemeClr val="bg1"/>
                    </a:solidFill>
                    <a:latin typeface="Roboto"/>
                  </a:rPr>
                  <a:t>1)  Теорема : </a:t>
                </a:r>
              </a:p>
              <a:p>
                <a:endParaRPr lang="ru-RU" sz="2400" i="1" dirty="0">
                  <a:solidFill>
                    <a:schemeClr val="bg1"/>
                  </a:solidFill>
                  <a:latin typeface="Roboto"/>
                </a:endParaRPr>
              </a:p>
              <a:p>
                <a:r>
                  <a:rPr lang="ru-RU" sz="2400" i="1" dirty="0" smtClean="0">
                    <a:solidFill>
                      <a:schemeClr val="bg1"/>
                    </a:solidFill>
                    <a:latin typeface="Roboto"/>
                  </a:rPr>
                  <a:t>Если</a:t>
                </a:r>
                <a:r>
                  <a:rPr lang="ru-RU" sz="2600" i="1" dirty="0" smtClean="0">
                    <a:solidFill>
                      <a:schemeClr val="bg1"/>
                    </a:solidFill>
                    <a:latin typeface="Roboto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~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μ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 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𝞼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ru-RU" sz="2600" i="1" dirty="0" smtClean="0">
                    <a:solidFill>
                      <a:schemeClr val="bg1"/>
                    </a:solidFill>
                    <a:latin typeface="Roboto"/>
                  </a:rPr>
                  <a:t> тогда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/>
                      </a:rPr>
                      <m:t>𝑍</m:t>
                    </m:r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μ</m:t>
                        </m:r>
                      </m:num>
                      <m:den>
                        <m:r>
                          <a:rPr lang="ru-RU" sz="2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?</m:t>
                        </m:r>
                      </m:den>
                    </m:f>
                  </m:oMath>
                </a14:m>
                <a:r>
                  <a:rPr lang="ru-RU" sz="2600" i="1" dirty="0" smtClean="0">
                    <a:solidFill>
                      <a:schemeClr val="bg1"/>
                    </a:solidFill>
                    <a:latin typeface="Roboto"/>
                  </a:rPr>
                  <a:t> </a:t>
                </a:r>
                <a:r>
                  <a:rPr lang="en-US" sz="2600" i="1" dirty="0" smtClean="0">
                    <a:solidFill>
                      <a:schemeClr val="bg1"/>
                    </a:solidFill>
                    <a:latin typeface="Roboto"/>
                  </a:rPr>
                  <a:t> ~ N (0,1)</a:t>
                </a:r>
                <a:endParaRPr lang="ru-RU" sz="2600" i="1" dirty="0">
                  <a:solidFill>
                    <a:schemeClr val="bg1"/>
                  </a:solidFill>
                  <a:latin typeface="Roboto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" y="1924509"/>
                <a:ext cx="8029575" cy="1429879"/>
              </a:xfrm>
              <a:prstGeom prst="rect">
                <a:avLst/>
              </a:prstGeom>
              <a:blipFill rotWithShape="1">
                <a:blip r:embed="rId2"/>
                <a:stretch>
                  <a:fillRect l="-1138" t="-2991" b="-1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469950" y="5091112"/>
                <a:ext cx="25946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2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3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 (?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Arial"/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  <a:cs typeface="Arial"/>
                      </a:rPr>
                      <m:t>?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/>
                        <a:cs typeface="Arial"/>
                      </a:rPr>
                      <m:t>)</m:t>
                    </m:r>
                  </m:oMath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950" y="5091112"/>
                <a:ext cx="2594621" cy="584775"/>
              </a:xfrm>
              <a:prstGeom prst="rect">
                <a:avLst/>
              </a:prstGeom>
              <a:blipFill rotWithShape="1"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60418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Непрерывная случайная величина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Функция распределения вероятностей и плотность распределения вероятностей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Равномерное распределение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Нормальное распределение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Центральная предельная теорема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738188"/>
            <a:ext cx="10810875" cy="43846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b="1" smtClean="0">
                <a:latin typeface="Roboto"/>
                <a:ea typeface="Roboto"/>
                <a:cs typeface="Roboto"/>
              </a:rPr>
              <a:t>                       Центральная предельная теорема</a:t>
            </a:r>
            <a:br>
              <a:rPr lang="ru-RU" sz="2800" b="1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Центральные предельные теоремы — класс теорем в теории вероятностей, утверждающих, что сумма достаточно большого количества слабо зависимых случайных величин, </a:t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имеющих примерно одинаковые масштабы, имеет распределение, близкое к нормальному.</a:t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endParaRPr lang="ru-RU" sz="2800" b="1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1746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Непрерывная случайная величина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Функция распределения вероятностей и плотность распределения вероятностей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Равномерное распределение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Нормальное распределение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Центральная предельная теорема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90563" y="500063"/>
            <a:ext cx="10734675" cy="552132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2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Непрерывная случайная величина </a:t>
            </a:r>
            <a:r>
              <a:rPr lang="ru-RU" sz="1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- это величина, которая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может принимать все возможные значения, содержащиеся 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на промежутке, причем этот промежуток может быть как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конечным (ограниченным), так и бесконечным.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dirty="0" smtClean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	</a:t>
            </a:r>
          </a:p>
          <a:p>
            <a:pPr marL="0" indent="0" fontAlgn="auto">
              <a:lnSpc>
                <a:spcPts val="544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42875"/>
            <a:ext cx="11115675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7469" y="333285"/>
                <a:ext cx="1081043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2400" i="1" dirty="0">
                    <a:solidFill>
                      <a:srgbClr val="6E32E0"/>
                    </a:solidFill>
                  </a:rPr>
                  <a:t>Функция распределения вероятностей</a:t>
                </a:r>
                <a:r>
                  <a:rPr lang="ru-RU" sz="2400" dirty="0"/>
                  <a:t> - это такая функция 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6E32E0"/>
                        </a:solidFill>
                        <a:latin typeface="Cambria Math"/>
                      </a:rPr>
                      <m:t>𝐹</m:t>
                    </m:r>
                    <m:r>
                      <a:rPr lang="ru-RU" sz="2400" i="1" dirty="0" smtClean="0">
                        <a:solidFill>
                          <a:srgbClr val="6E32E0"/>
                        </a:solidFill>
                        <a:latin typeface="Cambria Math"/>
                      </a:rPr>
                      <m:t>(</m:t>
                    </m:r>
                    <m:r>
                      <a:rPr lang="ru-RU" sz="2400" i="1" dirty="0" smtClean="0">
                        <a:solidFill>
                          <a:srgbClr val="6E32E0"/>
                        </a:solidFill>
                        <a:latin typeface="Cambria Math"/>
                      </a:rPr>
                      <m:t>𝑥</m:t>
                    </m:r>
                    <m:r>
                      <a:rPr lang="ru-RU" sz="2400" i="1" dirty="0" smtClean="0">
                        <a:solidFill>
                          <a:srgbClr val="6E32E0"/>
                        </a:solidFill>
                        <a:latin typeface="Cambria Math"/>
                      </a:rPr>
                      <m:t>),  </m:t>
                    </m:r>
                  </m:oMath>
                </a14:m>
                <a:r>
                  <a:rPr lang="ru-RU" sz="2400" dirty="0"/>
                  <a:t>которая для каждого значения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6E32E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ru-RU" sz="2400" dirty="0"/>
                  <a:t> показывает, какова вероятность того, </a:t>
                </a:r>
                <a:r>
                  <a:rPr lang="ru-RU" sz="2400" dirty="0" smtClean="0"/>
                  <a:t>что </a:t>
                </a:r>
                <a:r>
                  <a:rPr lang="ru-RU" sz="2400" dirty="0"/>
                  <a:t>случайная величина меньше или рана </a:t>
                </a:r>
                <a14:m>
                  <m:oMath xmlns:m="http://schemas.openxmlformats.org/officeDocument/2006/math">
                    <m:r>
                      <a:rPr lang="ru-RU" sz="2400" b="0" i="1" dirty="0" smtClean="0">
                        <a:solidFill>
                          <a:srgbClr val="6E32E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ru-RU" sz="2400" dirty="0" smtClean="0"/>
                  <a:t>.</a:t>
                </a:r>
                <a:r>
                  <a:rPr lang="ru-RU" sz="2400" b="1" dirty="0">
                    <a:latin typeface="Roboto"/>
                    <a:ea typeface="Roboto"/>
                    <a:cs typeface="Roboto"/>
                  </a:rPr>
                  <a:t> </a:t>
                </a:r>
                <a:endParaRPr lang="ru-RU" sz="2400" b="1" dirty="0" smtClean="0">
                  <a:latin typeface="Roboto"/>
                  <a:ea typeface="Roboto"/>
                  <a:cs typeface="Roboto"/>
                </a:endParaRPr>
              </a:p>
              <a:p>
                <a:pPr>
                  <a:lnSpc>
                    <a:spcPct val="150000"/>
                  </a:lnSpc>
                </a:pPr>
                <a:endParaRPr lang="ru-RU" sz="2400" b="1" dirty="0">
                  <a:latin typeface="Roboto"/>
                  <a:ea typeface="Roboto"/>
                  <a:cs typeface="Roboto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2400" i="1" dirty="0" smtClean="0">
                    <a:solidFill>
                      <a:srgbClr val="6E32E0"/>
                    </a:solidFill>
                    <a:latin typeface="Roboto"/>
                    <a:ea typeface="Roboto"/>
                    <a:cs typeface="Roboto"/>
                  </a:rPr>
                  <a:t>Плотность </a:t>
                </a:r>
                <a:r>
                  <a:rPr lang="ru-RU" sz="2400" i="1" dirty="0">
                    <a:solidFill>
                      <a:srgbClr val="6E32E0"/>
                    </a:solidFill>
                    <a:latin typeface="Roboto"/>
                    <a:ea typeface="Roboto"/>
                    <a:cs typeface="Roboto"/>
                  </a:rPr>
                  <a:t>распределения вероятностей</a:t>
                </a:r>
                <a:r>
                  <a:rPr lang="ru-RU" sz="2400" dirty="0">
                    <a:latin typeface="Roboto"/>
                    <a:ea typeface="Roboto"/>
                    <a:cs typeface="Roboto"/>
                  </a:rPr>
                  <a:t> - это функция 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6E32E0"/>
                        </a:solidFill>
                        <a:latin typeface="Cambria Math"/>
                        <a:ea typeface="Roboto"/>
                        <a:cs typeface="Roboto"/>
                      </a:rPr>
                      <m:t>𝑓</m:t>
                    </m:r>
                    <m:r>
                      <a:rPr lang="ru-RU" sz="2400" i="1" dirty="0" smtClean="0">
                        <a:solidFill>
                          <a:srgbClr val="6E32E0"/>
                        </a:solidFill>
                        <a:latin typeface="Cambria Math"/>
                        <a:ea typeface="Roboto"/>
                        <a:cs typeface="Roboto"/>
                      </a:rPr>
                      <m:t>(</m:t>
                    </m:r>
                    <m:r>
                      <a:rPr lang="ru-RU" sz="2400" i="1" dirty="0" smtClean="0">
                        <a:solidFill>
                          <a:srgbClr val="6E32E0"/>
                        </a:solidFill>
                        <a:latin typeface="Cambria Math"/>
                        <a:ea typeface="Roboto"/>
                        <a:cs typeface="Roboto"/>
                      </a:rPr>
                      <m:t>𝑥</m:t>
                    </m:r>
                    <m:r>
                      <a:rPr lang="ru-RU" sz="2400" i="1" dirty="0" smtClean="0">
                        <a:solidFill>
                          <a:srgbClr val="6E32E0"/>
                        </a:solidFill>
                        <a:latin typeface="Cambria Math"/>
                        <a:ea typeface="Roboto"/>
                        <a:cs typeface="Roboto"/>
                      </a:rPr>
                      <m:t>),</m:t>
                    </m:r>
                  </m:oMath>
                </a14:m>
                <a:r>
                  <a:rPr lang="ru-RU" sz="2400" dirty="0">
                    <a:latin typeface="Roboto"/>
                    <a:ea typeface="Roboto"/>
                    <a:cs typeface="Roboto"/>
                  </a:rPr>
                  <a:t/>
                </a:r>
                <a:br>
                  <a:rPr lang="ru-RU" sz="2400" dirty="0">
                    <a:latin typeface="Roboto"/>
                    <a:ea typeface="Roboto"/>
                    <a:cs typeface="Roboto"/>
                  </a:rPr>
                </a:br>
                <a:r>
                  <a:rPr lang="ru-RU" sz="2400" dirty="0">
                    <a:latin typeface="Roboto"/>
                    <a:ea typeface="Roboto"/>
                    <a:cs typeface="Roboto"/>
                  </a:rPr>
                  <a:t>которая равна производной функции распределения вероятностей:</a:t>
                </a:r>
                <a:endParaRPr lang="ru-RU" sz="2400" dirty="0"/>
              </a:p>
              <a:p>
                <a:pPr>
                  <a:lnSpc>
                    <a:spcPct val="150000"/>
                  </a:lnSpc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9" y="333285"/>
                <a:ext cx="10810430" cy="3970318"/>
              </a:xfrm>
              <a:prstGeom prst="rect">
                <a:avLst/>
              </a:prstGeom>
              <a:blipFill rotWithShape="1">
                <a:blip r:embed="rId2"/>
                <a:stretch>
                  <a:fillRect l="-846" r="-1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05688" y="4127483"/>
                <a:ext cx="27821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rgbClr val="6E32E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88" y="4127483"/>
                <a:ext cx="2782172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45" y="814389"/>
            <a:ext cx="12015668" cy="464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477038" y="3340836"/>
                <a:ext cx="17522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rgbClr val="6E32E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038" y="3340836"/>
                <a:ext cx="175227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Соединительная линия уступом 2"/>
          <p:cNvCxnSpPr/>
          <p:nvPr/>
        </p:nvCxnSpPr>
        <p:spPr>
          <a:xfrm rot="10800000" flipV="1">
            <a:off x="11075350" y="3674691"/>
            <a:ext cx="564022" cy="341831"/>
          </a:xfrm>
          <a:prstGeom prst="bentConnector3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Рисунок 4" descr="4.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8588" y="2619375"/>
            <a:ext cx="43148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Рисунок 5" descr="4.6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563" y="4489450"/>
            <a:ext cx="4830762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868" name="Text Box 6"/>
              <p:cNvSpPr txBox="1">
                <a:spLocks noChangeArrowheads="1"/>
              </p:cNvSpPr>
              <p:nvPr/>
            </p:nvSpPr>
            <p:spPr bwMode="auto">
              <a:xfrm>
                <a:off x="538163" y="1370013"/>
                <a:ext cx="10361612" cy="13388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ru-RU" dirty="0"/>
                  <a:t/>
                </a:r>
                <a:br>
                  <a:rPr lang="ru-RU" dirty="0"/>
                </a:br>
                <a:r>
                  <a:rPr lang="ru-RU" dirty="0"/>
                  <a:t>  </a:t>
                </a:r>
                <a:r>
                  <a:rPr lang="ru-RU" i="1" dirty="0">
                    <a:solidFill>
                      <a:srgbClr val="6E32E0"/>
                    </a:solidFill>
                  </a:rPr>
                  <a:t>Нормальное распределение</a:t>
                </a:r>
                <a:r>
                  <a:rPr lang="ru-RU" dirty="0"/>
                  <a:t> - это распределение </a:t>
                </a:r>
                <a:r>
                  <a:rPr lang="ru-RU" dirty="0" smtClean="0"/>
                  <a:t>вероятностей  </a:t>
                </a:r>
                <a:r>
                  <a:rPr lang="ru-RU" i="1" dirty="0">
                    <a:solidFill>
                      <a:srgbClr val="6E32E0"/>
                    </a:solidFill>
                  </a:rPr>
                  <a:t>непрерывной</a:t>
                </a:r>
                <a:r>
                  <a:rPr lang="ru-RU" dirty="0"/>
                  <a:t> случайной величины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rgbClr val="6E32E0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ru-RU" dirty="0"/>
                  <a:t>, плотность вероятности которой </a:t>
                </a:r>
                <a:r>
                  <a:rPr lang="ru-RU" dirty="0" smtClean="0"/>
                  <a:t>  </a:t>
                </a:r>
                <a:r>
                  <a:rPr lang="ru-RU" dirty="0"/>
                  <a:t>подчиняется формуле:</a:t>
                </a:r>
              </a:p>
              <a:p>
                <a:pPr>
                  <a:spcBef>
                    <a:spcPct val="50000"/>
                  </a:spcBef>
                </a:pPr>
                <a:endParaRPr lang="ru-RU" dirty="0"/>
              </a:p>
            </p:txBody>
          </p:sp>
        </mc:Choice>
        <mc:Fallback xmlns="">
          <p:sp>
            <p:nvSpPr>
              <p:cNvPr id="3686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163" y="1370013"/>
                <a:ext cx="10361612" cy="1338828"/>
              </a:xfrm>
              <a:prstGeom prst="rect">
                <a:avLst/>
              </a:prstGeom>
              <a:blipFill rotWithShape="1">
                <a:blip r:embed="rId4"/>
                <a:stretch>
                  <a:fillRect l="-4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230595" y="581114"/>
            <a:ext cx="86825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i="1" dirty="0" smtClean="0"/>
              <a:t>Нормальное распределение  (распределение Гаусса)</a:t>
            </a:r>
            <a:endParaRPr lang="ru-RU" sz="2600" i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41832" y="1478422"/>
            <a:ext cx="11323177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1362031"/>
            <a:ext cx="10810875" cy="27320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b="1" dirty="0" smtClean="0">
                <a:latin typeface="Roboto"/>
                <a:ea typeface="Roboto"/>
                <a:cs typeface="Roboto"/>
              </a:rPr>
              <a:t>                      </a:t>
            </a:r>
            <a:br>
              <a:rPr lang="ru-RU" sz="2800" b="1" dirty="0" smtClean="0">
                <a:latin typeface="Roboto"/>
                <a:ea typeface="Roboto"/>
                <a:cs typeface="Roboto"/>
              </a:rPr>
            </a:br>
            <a:r>
              <a:rPr lang="ru-RU" sz="2800" b="1" dirty="0">
                <a:latin typeface="Roboto"/>
                <a:ea typeface="Roboto"/>
                <a:cs typeface="Roboto"/>
              </a:rPr>
              <a:t> </a:t>
            </a:r>
            <a:r>
              <a:rPr lang="ru-RU" sz="2800" b="1" dirty="0" smtClean="0">
                <a:latin typeface="Roboto"/>
                <a:ea typeface="Roboto"/>
                <a:cs typeface="Roboto"/>
              </a:rPr>
              <a:t/>
            </a:r>
            <a:br>
              <a:rPr lang="ru-RU" sz="2800" b="1" dirty="0" smtClean="0">
                <a:latin typeface="Roboto"/>
                <a:ea typeface="Roboto"/>
                <a:cs typeface="Roboto"/>
              </a:rPr>
            </a:br>
            <a:r>
              <a:rPr lang="ru-RU" sz="2800" b="1" dirty="0">
                <a:latin typeface="Roboto"/>
                <a:ea typeface="Roboto"/>
                <a:cs typeface="Roboto"/>
              </a:rPr>
              <a:t/>
            </a:r>
            <a:br>
              <a:rPr lang="ru-RU" sz="2800" b="1" dirty="0">
                <a:latin typeface="Roboto"/>
                <a:ea typeface="Roboto"/>
                <a:cs typeface="Roboto"/>
              </a:rPr>
            </a:br>
            <a:r>
              <a:rPr lang="ru-RU" sz="2800" b="1" dirty="0" smtClean="0">
                <a:latin typeface="Roboto"/>
                <a:ea typeface="Roboto"/>
                <a:cs typeface="Roboto"/>
              </a:rPr>
              <a:t>                    </a:t>
            </a:r>
            <a:r>
              <a:rPr lang="ru-RU" sz="28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Примеры нормально распределенных величин:</a:t>
            </a:r>
            <a:br>
              <a:rPr lang="ru-RU" sz="28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</a:br>
            <a:r>
              <a:rPr lang="ru-RU" sz="2800" dirty="0" smtClean="0">
                <a:latin typeface="Roboto"/>
                <a:ea typeface="Roboto"/>
                <a:cs typeface="Roboto"/>
              </a:rPr>
              <a:t>рост </a:t>
            </a:r>
            <a:br>
              <a:rPr lang="ru-RU" sz="2800" dirty="0" smtClean="0">
                <a:latin typeface="Roboto"/>
                <a:ea typeface="Roboto"/>
                <a:cs typeface="Roboto"/>
              </a:rPr>
            </a:br>
            <a:r>
              <a:rPr lang="ru-RU" sz="2800" dirty="0" smtClean="0">
                <a:latin typeface="Roboto"/>
                <a:ea typeface="Roboto"/>
                <a:cs typeface="Roboto"/>
              </a:rPr>
              <a:t>вес людей</a:t>
            </a:r>
            <a:r>
              <a:rPr lang="ru-RU" sz="2800" dirty="0">
                <a:latin typeface="Roboto"/>
                <a:ea typeface="Roboto"/>
                <a:cs typeface="Roboto"/>
              </a:rPr>
              <a:t>,</a:t>
            </a:r>
            <a:br>
              <a:rPr lang="ru-RU" sz="2800" dirty="0">
                <a:latin typeface="Roboto"/>
                <a:ea typeface="Roboto"/>
                <a:cs typeface="Roboto"/>
              </a:rPr>
            </a:br>
            <a:r>
              <a:rPr lang="ru-RU" sz="2800" dirty="0">
                <a:latin typeface="Roboto"/>
                <a:ea typeface="Roboto"/>
                <a:cs typeface="Roboto"/>
              </a:rPr>
              <a:t>показатели IQ</a:t>
            </a:r>
            <a:r>
              <a:rPr lang="ru-RU" sz="2800" dirty="0" smtClean="0">
                <a:latin typeface="Roboto"/>
                <a:ea typeface="Roboto"/>
                <a:cs typeface="Roboto"/>
              </a:rPr>
              <a:t/>
            </a:r>
            <a:br>
              <a:rPr lang="ru-RU" sz="2800" dirty="0" smtClean="0">
                <a:latin typeface="Roboto"/>
                <a:ea typeface="Roboto"/>
                <a:cs typeface="Roboto"/>
              </a:rPr>
            </a:br>
            <a:r>
              <a:rPr lang="ru-RU" sz="2800" dirty="0" smtClean="0">
                <a:latin typeface="Roboto"/>
                <a:ea typeface="Roboto"/>
                <a:cs typeface="Roboto"/>
              </a:rPr>
              <a:t>скорость движения молекул в газах и жидкостях</a:t>
            </a:r>
            <a:br>
              <a:rPr lang="ru-RU" sz="2800" dirty="0" smtClean="0">
                <a:latin typeface="Roboto"/>
                <a:ea typeface="Roboto"/>
                <a:cs typeface="Roboto"/>
              </a:rPr>
            </a:br>
            <a:r>
              <a:rPr lang="ru-RU" sz="2800" dirty="0" smtClean="0">
                <a:latin typeface="Roboto"/>
                <a:ea typeface="Roboto"/>
                <a:cs typeface="Roboto"/>
              </a:rPr>
              <a:t>и т.д.</a:t>
            </a:r>
            <a:endParaRPr lang="ru-RU" sz="2800" b="1" dirty="0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572</Words>
  <Application>Microsoft Office PowerPoint</Application>
  <PresentationFormat>Произвольный</PresentationFormat>
  <Paragraphs>145</Paragraphs>
  <Slides>27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                                       Примеры нормально распределенных величин: рост  вес людей, показатели IQ скорость движения молекул в газах и жидкостях и т.д.</vt:lpstr>
      <vt:lpstr>Презентация PowerPoint</vt:lpstr>
      <vt:lpstr>Правило трех сигм   На отрезке от −σ до +σ расположено около 68% наблюдений, от −2σ до +2σ - 95.4%, и от −3σ до +3σ - 99.72 % наблюдений:</vt:lpstr>
      <vt:lpstr>СТАНДАРТНОЕ НОРМАЛЬНОЕ РАСПРЕДЕЛЕНИЕ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                               Равномерное распределение </vt:lpstr>
      <vt:lpstr>Презентация PowerPoint</vt:lpstr>
      <vt:lpstr>Презентация PowerPoint</vt:lpstr>
      <vt:lpstr>Итоги</vt:lpstr>
      <vt:lpstr>                       Центральная предельная теорема Центральные предельные теоремы — класс теорем в теории вероятностей, утверждающих, что сумма достаточно большого количества слабо зависимых случайных величин,  имеющих примерно одинаковые масштабы, имеет распределение, близкое к нормальному.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309</cp:revision>
  <dcterms:created xsi:type="dcterms:W3CDTF">2018-09-20T14:58:52Z</dcterms:created>
  <dcterms:modified xsi:type="dcterms:W3CDTF">2022-04-14T06:54:24Z</dcterms:modified>
</cp:coreProperties>
</file>